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6" r:id="rId2"/>
    <p:sldId id="873" r:id="rId3"/>
    <p:sldId id="586" r:id="rId4"/>
    <p:sldId id="587" r:id="rId5"/>
    <p:sldId id="588" r:id="rId6"/>
    <p:sldId id="517" r:id="rId7"/>
    <p:sldId id="518" r:id="rId8"/>
    <p:sldId id="519" r:id="rId9"/>
    <p:sldId id="522" r:id="rId10"/>
    <p:sldId id="524" r:id="rId11"/>
    <p:sldId id="525" r:id="rId12"/>
    <p:sldId id="521" r:id="rId13"/>
    <p:sldId id="523" r:id="rId14"/>
    <p:sldId id="526" r:id="rId15"/>
    <p:sldId id="528" r:id="rId16"/>
    <p:sldId id="531" r:id="rId17"/>
    <p:sldId id="533" r:id="rId18"/>
    <p:sldId id="532" r:id="rId19"/>
    <p:sldId id="534" r:id="rId20"/>
    <p:sldId id="539" r:id="rId21"/>
    <p:sldId id="540" r:id="rId22"/>
    <p:sldId id="541" r:id="rId23"/>
    <p:sldId id="542" r:id="rId24"/>
    <p:sldId id="543" r:id="rId25"/>
    <p:sldId id="520" r:id="rId26"/>
    <p:sldId id="536" r:id="rId27"/>
    <p:sldId id="583" r:id="rId28"/>
    <p:sldId id="584" r:id="rId29"/>
    <p:sldId id="544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45" r:id="rId49"/>
    <p:sldId id="564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9" r:id="rId58"/>
    <p:sldId id="288" r:id="rId59"/>
    <p:sldId id="290" r:id="rId60"/>
    <p:sldId id="291" r:id="rId61"/>
    <p:sldId id="565" r:id="rId62"/>
    <p:sldId id="292" r:id="rId63"/>
    <p:sldId id="293" r:id="rId64"/>
    <p:sldId id="568" r:id="rId65"/>
    <p:sldId id="566" r:id="rId66"/>
    <p:sldId id="616" r:id="rId67"/>
    <p:sldId id="617" r:id="rId68"/>
    <p:sldId id="618" r:id="rId69"/>
    <p:sldId id="350" r:id="rId70"/>
    <p:sldId id="620" r:id="rId71"/>
    <p:sldId id="538" r:id="rId72"/>
    <p:sldId id="621" r:id="rId73"/>
    <p:sldId id="622" r:id="rId74"/>
    <p:sldId id="629" r:id="rId75"/>
    <p:sldId id="630" r:id="rId76"/>
    <p:sldId id="537" r:id="rId77"/>
    <p:sldId id="570" r:id="rId78"/>
    <p:sldId id="571" r:id="rId79"/>
    <p:sldId id="572" r:id="rId80"/>
    <p:sldId id="573" r:id="rId81"/>
    <p:sldId id="574" r:id="rId82"/>
    <p:sldId id="575" r:id="rId83"/>
    <p:sldId id="874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627" r:id="rId92"/>
    <p:sldId id="875" r:id="rId93"/>
    <p:sldId id="569" r:id="rId94"/>
    <p:sldId id="529" r:id="rId95"/>
    <p:sldId id="530" r:id="rId96"/>
    <p:sldId id="585" r:id="rId97"/>
    <p:sldId id="535" r:id="rId98"/>
    <p:sldId id="631" r:id="rId99"/>
    <p:sldId id="589" r:id="rId100"/>
    <p:sldId id="590" r:id="rId101"/>
    <p:sldId id="591" r:id="rId102"/>
    <p:sldId id="592" r:id="rId103"/>
    <p:sldId id="593" r:id="rId104"/>
    <p:sldId id="594" r:id="rId105"/>
    <p:sldId id="595" r:id="rId106"/>
    <p:sldId id="527" r:id="rId107"/>
    <p:sldId id="596" r:id="rId108"/>
    <p:sldId id="597" r:id="rId109"/>
    <p:sldId id="598" r:id="rId110"/>
    <p:sldId id="599" r:id="rId111"/>
    <p:sldId id="600" r:id="rId112"/>
    <p:sldId id="601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96D0A-5C36-453B-9247-3B8B8CFFC534}" v="62" dt="2021-03-03T07:01:08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03-Mar-21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65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8455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9632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186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8015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159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666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3860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37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2285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5882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3348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301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83043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8973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6375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4198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9677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5488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262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2412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001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Sisteme Distribuite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7C382-CBB6-4EE1-8F36-AF255FF15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5909"/>
            <a:ext cx="9144000" cy="41816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9BB98D-1593-40EF-9AD4-EA0D75DE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B9D29-4CA6-436F-8B42-4735F1C833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DEA15E7-DB32-4928-A1F4-EA888D8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D1FA-00CE-4B56-8310-F0B9E289D5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A526-3FEB-4E75-8BFB-D83001D0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1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CAD79-5F9F-4A81-B28C-DA5FE347CB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1"/>
            <a:endCxn id="1026" idx="3"/>
          </p:cNvCxnSpPr>
          <p:nvPr/>
        </p:nvCxnSpPr>
        <p:spPr>
          <a:xfrm flipH="1" flipV="1">
            <a:off x="2855640" y="2300746"/>
            <a:ext cx="504056" cy="1080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5BEF-74C1-4AA5-8FC6-74A2354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3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E949-3F4D-42B7-80E8-BB4FC9FEC4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92276-18BA-45BF-ABE8-88AF1744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4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41B7-7A50-43C9-AC1C-4C31501EF4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4583832" y="398889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83832" y="4221088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83832" y="3717032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19536" y="174054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Cât timp avem conexiune nodurile schimbă mesaje</a:t>
            </a:r>
            <a:r>
              <a:rPr lang="en-US" sz="2400" b="1" dirty="0"/>
              <a:t>.</a:t>
            </a:r>
          </a:p>
        </p:txBody>
      </p:sp>
      <p:pic>
        <p:nvPicPr>
          <p:cNvPr id="2050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307701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235958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A5FB7F-12F4-41C6-BAB1-3DCA9FA6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0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FB7D5-D3B8-417F-938D-B2D9F03560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68286" y="15051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Are mesajul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295800" y="185115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00056" y="185115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153E4A3-7199-4B9C-A667-FA363753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44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A974-9A8F-4C74-A618-48A927E3A6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4" idx="1"/>
          </p:cNvCxnSpPr>
          <p:nvPr/>
        </p:nvCxnSpPr>
        <p:spPr>
          <a:xfrm>
            <a:off x="4799856" y="4581596"/>
            <a:ext cx="3484450" cy="392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EB7B-012D-4357-A07B-0108B894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71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C2CF-E2FE-4743-B0D3-B669EB0FB1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2"/>
            <a:endCxn id="10" idx="1"/>
          </p:cNvCxnSpPr>
          <p:nvPr/>
        </p:nvCxnSpPr>
        <p:spPr>
          <a:xfrm>
            <a:off x="3467708" y="3686899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80901" y="3804838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600056" y="2142102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26EC-CDEA-4FBB-B055-59319F7A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95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A7D5-CEC9-410D-923C-542975E3FE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F22-2C03-43B4-9E5E-27A498B7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36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C565-BDDF-402B-AB60-AAD87DBB3A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656" y="459945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D4D0-AAA4-4511-934A-1B3CCB17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3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F81FD-BB9A-4FA2-8BF3-98FD6DC558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35715"/>
            <a:ext cx="8515350" cy="47898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91214-DFD4-40F6-898B-0ED63FBB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Avantaje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B8AFF-BEA2-452C-BB06-EF1601AC03A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EB844-A3A5-4392-A2EF-518B1E8C4E4F}"/>
              </a:ext>
            </a:extLst>
          </p:cNvPr>
          <p:cNvSpPr txBox="1"/>
          <p:nvPr/>
        </p:nvSpPr>
        <p:spPr>
          <a:xfrm>
            <a:off x="2160609" y="2338086"/>
            <a:ext cx="787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Nu mai există entități centralizate gen ISP</a:t>
            </a:r>
          </a:p>
          <a:p>
            <a:endParaRPr lang="ro-RO" sz="2800" dirty="0"/>
          </a:p>
          <a:p>
            <a:r>
              <a:rPr lang="ro-RO" sz="2800" dirty="0"/>
              <a:t>Funcționează în cazuri extreme (cutremur/potop) când cablurile ar putea fi rupte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1FD6C-205C-4646-8BA0-76BDFF30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8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CEF4-F191-407E-9E44-ECFD76CF76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9EFA-1188-4B8A-8620-E8209BC3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9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8678E-003F-4A05-AFFF-02398ACE06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36011-DD40-47B0-9D22-9C02649C8368}"/>
              </a:ext>
            </a:extLst>
          </p:cNvPr>
          <p:cNvSpPr txBox="1"/>
          <p:nvPr/>
        </p:nvSpPr>
        <p:spPr>
          <a:xfrm>
            <a:off x="1838328" y="1829938"/>
            <a:ext cx="7882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Necesită multe transmisii inutile pentru orice mesaj</a:t>
            </a:r>
          </a:p>
          <a:p>
            <a:endParaRPr lang="ro-RO" sz="4000" dirty="0"/>
          </a:p>
          <a:p>
            <a:r>
              <a:rPr lang="ro-RO" sz="4000" dirty="0"/>
              <a:t>Necesită spațiu de stocare mare pe fiecare dispozitiv pentru a evita cicluri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CCFA6-54D4-4722-82D7-1DEB609C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679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4C5378-CCF4-4E3B-9B52-E3B83B3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CBF68-BE89-43FF-AD9B-AE0A9114A4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C6238-1AB4-4F77-B2DC-5D53F0A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9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321A0-7831-4EF8-8CA0-A44DE2ECEC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329A90-59F8-439D-B03C-D249C116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477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B9BF-515D-4665-A7F1-40C23FB067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373E-69BF-4F6F-8135-01E8F9F1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97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22380-478A-4E82-96A3-FA28369766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8128" y="375210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1784" y="38093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FC8D-1340-43B3-B9B4-A5027A56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42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3E153-7391-4762-8B68-8BE493CA3D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B713-3623-4A06-9A19-6C3B7FC2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4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F4163-5560-42C4-8EE9-34CEF18E9B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48F2FCD-75DE-4365-B49D-657F3F20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24662-D522-4E86-B385-FB26A138267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67DD33D-D9A2-44E2-B8B3-B5375BA7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37668-98AF-4482-8FA0-F5876EF841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2412141" y="3040915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87E341-1978-44B1-A642-CC34138D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84BAD0-0BFE-4C9C-BF25-A83BD83EB6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AD1E2E3-BCEB-421C-AB50-7C7D5876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487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E01587-E040-44EE-95C6-71AD863A43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3D9CF01-04D3-4EB2-BCB1-4EC0C0A7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18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0BC3B7-88E9-4DB4-98CD-E5998A4FE9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1BCC2-B74C-47FF-B2E9-366CF416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48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91A50-C87B-42EF-9085-DEF903525B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4" name="TextBox 43"/>
          <p:cNvSpPr txBox="1"/>
          <p:nvPr/>
        </p:nvSpPr>
        <p:spPr>
          <a:xfrm>
            <a:off x="5303915" y="311284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Și tot așa</a:t>
            </a:r>
            <a:r>
              <a:rPr lang="en-US" sz="2400" b="1" dirty="0"/>
              <a:t>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0D1C-C636-4FCA-90A6-2D6E09BB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258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7BE755-894B-4FF4-BDFE-1363C087FD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88" y="451271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1584" y="33877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24452" y="157724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A3A1785-A562-4C08-932A-35C85877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A8A98-EB03-4488-B9E3-5E69025BA5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𝟎𝟗𝟎𝟗</m:t>
                        </m:r>
                      </m:den>
                    </m:f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(</a:t>
                </a:r>
                <a:r>
                  <a:rPr lang="ro-RO" sz="3200" b="1" dirty="0"/>
                  <a:t>numărul nodurilor</a:t>
                </a:r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blipFill>
                <a:blip r:embed="rId3"/>
                <a:stretch>
                  <a:fillRect b="-98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A21E-89CF-4EB1-9C03-A31889B0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4597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2FC3-5917-43E9-BD8D-059E501870A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1" y="3874324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77" y="3915354"/>
            <a:ext cx="3604437" cy="252042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724F7-55F4-4E27-A5EF-FA80990A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AA9F-01B9-47B2-A635-499A75AC12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5EEE1-9D5E-4126-9FD3-EF616641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3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 - 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5770-B426-4EF9-BEEB-3874C380E0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51" y="2875806"/>
            <a:ext cx="2348027" cy="352204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A5857-683D-4B83-88E5-122A0D06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D4F1-F572-416D-91AA-5EFF09D90B0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932E9-26D3-4AF5-95A6-C386418A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8952-B271-434C-90D6-8358C87DE9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2403"/>
            <a:ext cx="9144000" cy="44218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A1FB27-AED5-4492-8068-EDD2C284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</a:t>
            </a:r>
            <a:r>
              <a:rPr lang="ro-RO" dirty="0"/>
              <a:t>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0E2A-4E99-4E3E-B5DC-52A12599E38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ABE0-3914-4223-8C74-887C42DA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3ECB33-9D2B-40DA-BFAD-28B60BC4EF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94030"/>
              </p:ext>
            </p:extLst>
          </p:nvPr>
        </p:nvGraphicFramePr>
        <p:xfrm>
          <a:off x="3048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5B45A-6541-413D-A22E-F1D0E20B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450724-2EF5-41AF-8140-69D7706E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CA07AC-F599-4279-A2E9-933547FE86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11213"/>
              </p:ext>
            </p:extLst>
          </p:nvPr>
        </p:nvGraphicFramePr>
        <p:xfrm>
          <a:off x="1838325" y="1567180"/>
          <a:ext cx="835897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A4B116-5F9A-439D-BE49-104E85A2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8BB17-DA6A-4CC5-BC58-FD37FDD976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85416"/>
              </p:ext>
            </p:extLst>
          </p:nvPr>
        </p:nvGraphicFramePr>
        <p:xfrm>
          <a:off x="1838325" y="1691518"/>
          <a:ext cx="835897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66A13-D9B1-434B-B01E-18C5814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A5B22-AB49-428A-A3F0-673768352D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306989"/>
              </p:ext>
            </p:extLst>
          </p:nvPr>
        </p:nvGraphicFramePr>
        <p:xfrm>
          <a:off x="1838325" y="1393444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97A63-6434-42F3-8489-2939AAE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03F0BD-DBB9-4F95-A4E4-83033D2C59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567989"/>
              </p:ext>
            </p:extLst>
          </p:nvPr>
        </p:nvGraphicFramePr>
        <p:xfrm>
          <a:off x="1838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7B54C5-6DE2-4953-801D-0C80727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BAC16B-DF95-4D68-87EF-726AF882922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586795"/>
              </p:ext>
            </p:extLst>
          </p:nvPr>
        </p:nvGraphicFramePr>
        <p:xfrm>
          <a:off x="1838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va fi înțeles de server/browser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E371A2-2819-4C55-89FB-FE78E62A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65F-EF3B-4F44-A670-278E5C77CD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1" y="1478257"/>
            <a:ext cx="7039418" cy="462226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267A9-367D-4047-92D5-185B221F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0DB807-C9B1-4E00-9201-94719C2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70F1-C540-43CE-B36C-B27FF3D855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E23CE-8C56-4DE2-90D4-E2D0D587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34D4-D5ED-46A7-B8AA-A83AAED26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BB31F-80F5-4755-8B71-CA197ECF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06" y="1130762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 - </a:t>
            </a:r>
            <a:r>
              <a:rPr lang="en-US" dirty="0"/>
              <a:t>Robert Metcalfe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1F28-B27C-4E6E-B5A4-C3A11EA863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89" y="1636130"/>
            <a:ext cx="3272886" cy="40911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5CE12-48CD-4552-B6D0-35228E14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102A-3EA3-47D8-9BF4-115EBB4DD6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CD2B6-F285-4CBA-9521-C341A0D7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A12C-9B68-4DAA-9E25-FEF15EEA89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5919A-E611-4210-BE81-AB03A82E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3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0363-2151-4B70-A64D-592DA4FA17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7" y="4271599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7A1B9-0FD3-465E-A91A-B4BEBFB9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6A76-121C-4650-BA47-0535CFC8B3E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4" y="229519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557A-FE0B-403C-A6F7-DDC97B20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25E9-C846-4E83-BA6C-E91C68CC380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87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50" y="46830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71F19-2F0F-49C1-8149-CA24C3BF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B400-518A-471D-8775-4766C5ADA5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B5E7C-D605-4742-BDA3-01226281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FEA6-14EC-4FAD-BB4D-E7D5F867E8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A7328-8F7F-42EB-9846-022C9AB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5D3C9-5FBA-4E38-8B42-A6218709C4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05D04-A6E9-4D86-A95C-2EC20FBC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142A-812D-43FF-B56E-C08E5A936B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1" y="231287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A2D6-852E-4461-8DAD-C0042077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05977-149D-46C4-B5D6-513EAFF1A3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42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B10-7104-47A4-BECF-21B9341E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0B56-CFEC-430D-8032-8CFF2420AA9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53942-827A-4BFA-A871-5177CA7B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77CE-1727-474B-B81D-D6CEA201D6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A8E1-3EF6-41F5-8ACE-FFF9F3A8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98294" y="1806765"/>
            <a:ext cx="10173246" cy="4490517"/>
          </a:xfrm>
        </p:spPr>
        <p:txBody>
          <a:bodyPr/>
          <a:lstStyle/>
          <a:p>
            <a:r>
              <a:rPr lang="ro-RO" dirty="0"/>
              <a:t>P2P</a:t>
            </a:r>
          </a:p>
          <a:p>
            <a:r>
              <a:rPr lang="ro-RO" dirty="0"/>
              <a:t>Server-Client</a:t>
            </a:r>
          </a:p>
          <a:p>
            <a:r>
              <a:rPr lang="ro-RO" dirty="0"/>
              <a:t>Clustere</a:t>
            </a:r>
          </a:p>
          <a:p>
            <a:r>
              <a:rPr lang="ro-RO" dirty="0"/>
              <a:t>Cloud</a:t>
            </a:r>
          </a:p>
          <a:p>
            <a:r>
              <a:rPr lang="ro-RO" dirty="0"/>
              <a:t>Sisteme de calcul intensiv </a:t>
            </a:r>
            <a:r>
              <a:rPr lang="en-US" dirty="0"/>
              <a:t>(supercomputer)</a:t>
            </a:r>
            <a:endParaRPr lang="ro-RO" dirty="0"/>
          </a:p>
          <a:p>
            <a:r>
              <a:rPr lang="ro-RO" dirty="0"/>
              <a:t>Rețele ad-hoc</a:t>
            </a:r>
            <a:r>
              <a:rPr lang="en-US" dirty="0"/>
              <a:t> (</a:t>
            </a:r>
            <a:r>
              <a:rPr lang="ro-RO" dirty="0"/>
              <a:t>ex. rețele formate </a:t>
            </a:r>
            <a:r>
              <a:rPr lang="ro-RO" b="1" dirty="0"/>
              <a:t>doar</a:t>
            </a:r>
            <a:r>
              <a:rPr lang="ro-RO" dirty="0"/>
              <a:t> din senzori WiFi sau telefoane mobile)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E0E6-D405-4CB3-AE21-698B4CF6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3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D60E-A8C8-4750-9AEA-86B320DE35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A5F5-6A5E-4AD8-BDEC-7A55BC0B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6275-B98F-4246-A410-5B98CD9D8F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99" y="252458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E4D36-B1B1-4791-8EC6-08EEFE9B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561D-01B2-45CE-AA83-C3BABA75E1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72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60" y="452747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E823-7EB6-4C98-AAD4-7900B50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DD0C-C4DC-4085-82C7-35C39C654F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0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2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7" y="12022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1771-1DF4-40AC-9FA0-A7FD3F1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8B89-111C-4548-A142-3F82B75308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5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45" y="2568503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6669C-9AE4-4BB9-A453-1B8ABA68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6A1E9-D6B8-49B8-A8DC-40FD4190CF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5" y="337871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ABB3F-EC63-4185-AFCE-F144CF4F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7C77-8BB9-4D73-9F68-6A5E04BF0E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6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01" y="116494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4DAF-0645-415F-8D1C-F3021B4F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A7E-F0E3-410D-AB61-01AF8E5FFD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5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2" y="347045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A321F-809D-4D40-9446-E6A62174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464B68-B1C8-4050-BB83-5A32CB3C09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68757D-71A7-49C4-9ECB-4A84DCCD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97447" y="2765233"/>
            <a:ext cx="10074094" cy="35320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Spanning Tree Protocol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130E-D670-4261-9712-01C38323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29648" y="2776251"/>
            <a:ext cx="9941892" cy="3521032"/>
          </a:xfrm>
        </p:spPr>
        <p:txBody>
          <a:bodyPr/>
          <a:lstStyle/>
          <a:p>
            <a:pPr marL="0" indent="0">
              <a:buNone/>
            </a:pPr>
            <a:r>
              <a:rPr lang="ro-RO" sz="4000" dirty="0"/>
              <a:t>Oricând avem mai mult de un sistem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D6710-9230-472E-AD14-DC3C96C8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3C12B8-65FD-43ED-989A-B0D514F32B8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DA0E5C-BBC3-4A7C-938A-658E7123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3FC71-E37D-4403-904F-1C0AE932B8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475425-7F37-48EC-A2E0-AB2185ED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87321B-8833-43C2-8A47-92C49066181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1DB4C3-EF95-40F0-9DDF-6FC9B872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B159CF-DF57-4A08-A959-8314EC28B8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84E36D-9B48-430B-AE1E-5516CD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ECC9C-175B-490A-A0BD-EE6724AE27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4052C9-A8A9-42D5-A9CA-5D2B59D0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926D-4BF0-4969-B761-1680C090F9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graph to everyone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56BD8B-21DD-415D-82A8-7DFD5605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FA89-6CDA-4B2A-9312-6FF3504C56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9" y="2115411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response to parent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A5C14F-F3EC-47EE-BDD4-7A70BE3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7842-10C6-4666-9C58-B6ACAC58EF6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238" y="1709074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926483"/>
              </p:ext>
            </p:extLst>
          </p:nvPr>
        </p:nvGraphicFramePr>
        <p:xfrm>
          <a:off x="8832304" y="1194356"/>
          <a:ext cx="17755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36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8158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82270" y="486916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05975" y="487842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5AA4AD1-DA02-4997-B675-6FF1B29D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AEC55E-8637-4A54-B7D4-3EA9F3664F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6712103" y="2586546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4034232" y="292138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52171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52606" y="515719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51565" y="511738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3BBE53-7C3D-473B-BBEA-FAA53E72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E5977-C3A4-4197-888B-C3FE46980E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03414"/>
              </p:ext>
            </p:extLst>
          </p:nvPr>
        </p:nvGraphicFramePr>
        <p:xfrm>
          <a:off x="8756904" y="1194356"/>
          <a:ext cx="18509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46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46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41463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39548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BBF7D-6CA8-4CBD-ACF3-6689B6AA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E1575-2385-425F-B0DF-946C2FC840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31737D-3D88-4848-84E6-76C8C45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132EE-0CC4-4E4E-ABE6-523EE4B84CE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81348"/>
              </p:ext>
            </p:extLst>
          </p:nvPr>
        </p:nvGraphicFramePr>
        <p:xfrm>
          <a:off x="8742952" y="1194356"/>
          <a:ext cx="186487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4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243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6" y="1090238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2 și 3 tratează probele unul altuia ca răspunsuri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EB6C2-DB54-410A-9816-71F77524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59A70-E504-47F0-AA37-18727D2256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029700"/>
              </p:ext>
            </p:extLst>
          </p:nvPr>
        </p:nvGraphicFramePr>
        <p:xfrm>
          <a:off x="8706780" y="1194356"/>
          <a:ext cx="1901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52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052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7" y="1090238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A53A1D2-8D99-4AAF-AB08-D87AF20B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D7C019-4243-43D4-8E50-AD4D1330860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3478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6632322" y="2768724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3709103" y="3089920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D61F0C-FB4E-4D6C-A953-BF4735C5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60574E-C613-42C2-B5EB-FD4DE610AB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61545"/>
              </p:ext>
            </p:extLst>
          </p:nvPr>
        </p:nvGraphicFramePr>
        <p:xfrm>
          <a:off x="8616280" y="1194356"/>
          <a:ext cx="19915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77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577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235" y="1709074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4BB5C-F75C-4A99-8C71-85850F7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9F0621-6269-44D7-AB75-4F15A8CAEB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8" name="TextBox 27"/>
          <p:cNvSpPr txBox="1"/>
          <p:nvPr/>
        </p:nvSpPr>
        <p:spPr>
          <a:xfrm>
            <a:off x="3570431" y="2475133"/>
            <a:ext cx="599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Comunicație full sincronă</a:t>
            </a:r>
            <a:endParaRPr lang="en-US" sz="3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2465-08FA-4E32-9DDD-6EC7B362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22940-CDEE-4800-BF41-1B8F4D5D3E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45007" y="2265813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32FA-7562-43A9-9118-3541F0EF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7E098-9AED-4BB3-B8A9-A90A9637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35DB9-BF08-4DFE-B629-848A231F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8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82187"/>
            <a:ext cx="11197087" cy="4215095"/>
          </a:xfrm>
        </p:spPr>
        <p:txBody>
          <a:bodyPr/>
          <a:lstStyle/>
          <a:p>
            <a:r>
              <a:rPr lang="ro-RO" sz="3200" dirty="0"/>
              <a:t>Scopul este transformarea automată a unui sistem distribuit, decentralizat, într-un sistem cu topologie client-server;</a:t>
            </a:r>
          </a:p>
          <a:p>
            <a:r>
              <a:rPr lang="ro-RO" sz="3200" dirty="0"/>
              <a:t>Mai mult, dacă serverul moare, poate fi ales un nou ”lider”.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D2448-CA3F-4BEC-AC38-E717100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7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99E-09BE-4BFC-84EF-D6232001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FB821-63D0-4423-9B63-09FE9F0387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2E26-0151-4B7B-8A35-99F1550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50978"/>
            <a:ext cx="9269946" cy="4221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E754-E332-4D88-9613-464E9C9E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8" y="3333512"/>
            <a:ext cx="4332458" cy="29021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1C1892-38E6-4AEC-A46E-A5BCA2F3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0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F0DD79-B43E-4935-A63B-D8542F56AA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Oval 3"/>
          <p:cNvSpPr/>
          <p:nvPr/>
        </p:nvSpPr>
        <p:spPr bwMode="auto">
          <a:xfrm>
            <a:off x="1919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n w="57150">
                <a:solidFill>
                  <a:schemeClr val="tx1"/>
                </a:solidFill>
              </a:ln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55840" y="5373216"/>
            <a:ext cx="365760" cy="36576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3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503712" y="2204864"/>
            <a:ext cx="365760" cy="365760"/>
          </a:xfrm>
          <a:prstGeom prst="ellipse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1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231904" y="3480894"/>
            <a:ext cx="365760" cy="365760"/>
          </a:xfrm>
          <a:prstGeom prst="ellipse">
            <a:avLst/>
          </a:prstGeom>
          <a:solidFill>
            <a:srgbClr val="F57BA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2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567608" y="5517232"/>
            <a:ext cx="365760" cy="365760"/>
          </a:xfrm>
          <a:prstGeom prst="ellipse">
            <a:avLst/>
          </a:prstGeom>
          <a:solidFill>
            <a:srgbClr val="7030A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4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47528" y="3467591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5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22" name="Oval 21" hidden="1"/>
          <p:cNvSpPr/>
          <p:nvPr/>
        </p:nvSpPr>
        <p:spPr bwMode="auto">
          <a:xfrm>
            <a:off x="6168008" y="2060848"/>
            <a:ext cx="3931920" cy="393192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cxnSp>
        <p:nvCxnSpPr>
          <p:cNvPr id="24" name="Straight Connector 23" hidden="1"/>
          <p:cNvCxnSpPr/>
          <p:nvPr/>
        </p:nvCxnSpPr>
        <p:spPr bwMode="auto">
          <a:xfrm flipH="1">
            <a:off x="1703512" y="2708920"/>
            <a:ext cx="4968552" cy="3528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 hidden="1"/>
          <p:cNvCxnSpPr/>
          <p:nvPr/>
        </p:nvCxnSpPr>
        <p:spPr bwMode="auto">
          <a:xfrm>
            <a:off x="3719736" y="1772816"/>
            <a:ext cx="0" cy="4896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2"/>
          <p:cNvSpPr/>
          <p:nvPr/>
        </p:nvSpPr>
        <p:spPr bwMode="auto">
          <a:xfrm rot="4382152">
            <a:off x="4327098" y="4001203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635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3719739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Times" charset="0"/>
            </a:endParaRPr>
          </a:p>
        </p:txBody>
      </p:sp>
      <p:sp>
        <p:nvSpPr>
          <p:cNvPr id="36" name="3"/>
          <p:cNvSpPr/>
          <p:nvPr/>
        </p:nvSpPr>
        <p:spPr bwMode="auto">
          <a:xfrm rot="8548553">
            <a:off x="2838243" y="513694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7" name="4"/>
          <p:cNvSpPr/>
          <p:nvPr/>
        </p:nvSpPr>
        <p:spPr bwMode="auto">
          <a:xfrm rot="13040279">
            <a:off x="1246154" y="4026522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8" name="5"/>
          <p:cNvSpPr/>
          <p:nvPr/>
        </p:nvSpPr>
        <p:spPr bwMode="auto">
          <a:xfrm flipH="1">
            <a:off x="1805324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6A059-75B7-4D5A-B95A-74269625CC12}"/>
              </a:ext>
            </a:extLst>
          </p:cNvPr>
          <p:cNvSpPr txBox="1"/>
          <p:nvPr/>
        </p:nvSpPr>
        <p:spPr>
          <a:xfrm>
            <a:off x="6233163" y="2121408"/>
            <a:ext cx="4057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Fiecare transmite ID-ul său în dreapta</a:t>
            </a:r>
          </a:p>
          <a:p>
            <a:endParaRPr lang="ro-RO" dirty="0"/>
          </a:p>
          <a:p>
            <a:r>
              <a:rPr lang="ro-RO" dirty="0"/>
              <a:t>Până își primește ID-ul său</a:t>
            </a:r>
          </a:p>
          <a:p>
            <a:r>
              <a:rPr lang="ro-RO" dirty="0"/>
              <a:t>	Primește ID din stânga</a:t>
            </a:r>
          </a:p>
          <a:p>
            <a:r>
              <a:rPr lang="ro-RO" dirty="0"/>
              <a:t>	Trimite ID primit în dreapta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Cel mai mare/mic/etc. este ales lider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07ADEE-10F0-4974-8D86-3D531848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B20-5752-4DB5-918C-6BAEB26E40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63" y="1180962"/>
            <a:ext cx="7145079" cy="527159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E8A1C-B562-4705-A1C4-16EDE8F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8B5-A873-43B3-9B5E-3A15B4F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mai discutăm despre topologii inel?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609E5-9456-4894-BA8F-320B30B082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A6E88C-A188-4B96-B502-44DAD04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01426-737B-4082-9A46-AF16AEF85A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345A43-7D59-40BC-960A-57D8F76D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9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83A9F-9DF5-42F0-B1E4-E70C241E6D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48DCA-4DA7-460A-BB4C-7EBBA8AD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0" y="1431927"/>
            <a:ext cx="5400600" cy="3613242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F66E4F1-C08A-4E52-945D-23964AB4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Alta e topologia software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D3264-4082-45DD-9072-92C84CFC42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03912" y="1972767"/>
            <a:ext cx="1080120" cy="953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flipH="1" flipV="1">
            <a:off x="2747628" y="2612654"/>
            <a:ext cx="612068" cy="768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8EF4767-2ADE-4EE5-800B-01C61CC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2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886-DFF0-4C53-85B9-C386D4FC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dacă nu știm deja ID-urile?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BD066-2ED0-48A1-8874-1782668219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6CF872-F986-4A82-A196-308D7A2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1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77C-607C-4B03-90DA-F4BBBA50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UUID sau GUID (Global </a:t>
            </a:r>
            <a:r>
              <a:rPr lang="ro-RO" dirty="0" err="1"/>
              <a:t>Unique</a:t>
            </a:r>
            <a:r>
              <a:rPr lang="ro-RO" dirty="0"/>
              <a:t> </a:t>
            </a:r>
            <a:r>
              <a:rPr lang="ro-RO" dirty="0" err="1"/>
              <a:t>Identifier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61E66-60BA-4FB1-8384-0D5418035E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8DCB2-3B0F-4572-9122-D247018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21" y="1267223"/>
            <a:ext cx="6735763" cy="51522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0BBD0-6AC3-4D6E-8034-B8D2E9E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7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1D729-B838-4699-9A3A-A8CC8413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61086-DEF4-4A54-84E9-E47209954D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5550B-432F-4E32-81A1-9821F93D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55940" y="2688115"/>
            <a:ext cx="10515600" cy="3609167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B9F40-D2A2-43B0-BB80-63042E9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E175-F555-40A3-85CE-C000C0F93F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83E653-0062-40B0-9128-8DFBD880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BGP</a:t>
            </a:r>
          </a:p>
          <a:p>
            <a:r>
              <a:rPr lang="ro-RO" sz="3200" dirty="0"/>
              <a:t>RIP</a:t>
            </a:r>
          </a:p>
          <a:p>
            <a:r>
              <a:rPr lang="ro-RO" sz="3200" dirty="0"/>
              <a:t>IGRP</a:t>
            </a:r>
          </a:p>
          <a:p>
            <a:r>
              <a:rPr lang="ro-RO" sz="3200" dirty="0"/>
              <a:t>EIGRP</a:t>
            </a:r>
          </a:p>
          <a:p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24BFF-1C84-43F9-B883-9F033137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4A8C-B899-4E90-A60D-0DF4E6898B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0" y="1315456"/>
            <a:ext cx="8144540" cy="505576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325E74-E2E3-4018-B7B7-44C8F859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088F-2C72-4A74-9C8D-3052C8E6BB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F23555-0BE4-4AAB-9549-1930614A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FE44EA-FB94-4731-9990-351CBCA533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32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57D56-BF58-4501-AD62-4607832C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E2977-282D-4014-A5E9-8542E7AA5BD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  <a:p>
            <a:endParaRPr lang="ro-RO" sz="2400" b="1" dirty="0"/>
          </a:p>
          <a:p>
            <a:r>
              <a:rPr lang="ro-RO" sz="2400" b="1" dirty="0"/>
              <a:t>Atenție în forma actuală nu se pot șterge conexiuni.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308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Dacă topologia s-a modificat, repetă.</a:t>
            </a:r>
          </a:p>
          <a:p>
            <a:endParaRPr lang="ro-RO" sz="2400" b="1" dirty="0"/>
          </a:p>
          <a:p>
            <a:endParaRPr lang="ro-RO" sz="240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95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607AC-7585-467F-B0AD-55F775D3C5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14E1-C57D-46B7-A796-648D84CE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63ACB-01A9-4CF7-9FCA-AAD576565F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08EBFA-4166-4490-8B38-DC7C51A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29B0B-58D5-4392-A554-ED564FA0DF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9EE06-D3EF-40EC-A530-3C75DDA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9EFF-2038-4309-8582-E793DC95C9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3363AC-ABC7-4109-9C57-AA399ACC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6EF49-943D-4872-BCAB-8D37BFAF9D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11066"/>
              </p:ext>
            </p:extLst>
          </p:nvPr>
        </p:nvGraphicFramePr>
        <p:xfrm>
          <a:off x="1622155" y="3083523"/>
          <a:ext cx="21734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9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159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36856"/>
              </p:ext>
            </p:extLst>
          </p:nvPr>
        </p:nvGraphicFramePr>
        <p:xfrm>
          <a:off x="5223423" y="4581128"/>
          <a:ext cx="224458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79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4920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414638"/>
              </p:ext>
            </p:extLst>
          </p:nvPr>
        </p:nvGraphicFramePr>
        <p:xfrm>
          <a:off x="7119769" y="1094097"/>
          <a:ext cx="20303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49579"/>
              </p:ext>
            </p:extLst>
          </p:nvPr>
        </p:nvGraphicFramePr>
        <p:xfrm>
          <a:off x="8512777" y="4138748"/>
          <a:ext cx="20303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FA2D599-BD04-4BCC-B731-9B02D3B5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D27A-055F-4DA0-9474-D70A41AF13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73137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480"/>
              </p:ext>
            </p:extLst>
          </p:nvPr>
        </p:nvGraphicFramePr>
        <p:xfrm>
          <a:off x="5223421" y="4581128"/>
          <a:ext cx="21282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340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4807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37028"/>
              </p:ext>
            </p:extLst>
          </p:nvPr>
        </p:nvGraphicFramePr>
        <p:xfrm>
          <a:off x="7119769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95837"/>
              </p:ext>
            </p:extLst>
          </p:nvPr>
        </p:nvGraphicFramePr>
        <p:xfrm>
          <a:off x="8512779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AFFDE66-76C2-43DB-9593-4539E079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1DD7-CB47-4C11-ABCF-1F380ECEC7A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0" y="1240797"/>
            <a:ext cx="5205080" cy="52050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1BCE50-AAAA-4387-A1C3-4CD19A22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7393-7928-48D6-AFB3-A1C8C493D3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55648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73846"/>
              </p:ext>
            </p:extLst>
          </p:nvPr>
        </p:nvGraphicFramePr>
        <p:xfrm>
          <a:off x="5223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97129"/>
              </p:ext>
            </p:extLst>
          </p:nvPr>
        </p:nvGraphicFramePr>
        <p:xfrm>
          <a:off x="7119769" y="1094097"/>
          <a:ext cx="2066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75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61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17450"/>
              </p:ext>
            </p:extLst>
          </p:nvPr>
        </p:nvGraphicFramePr>
        <p:xfrm>
          <a:off x="8512777" y="413874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B1B9ABC-669B-41B8-82EC-EE5EE0B8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13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4970-640B-4EE0-B701-65622103C3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/>
        </p:nvGraphicFramePr>
        <p:xfrm>
          <a:off x="1622155" y="3083523"/>
          <a:ext cx="20350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81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128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/>
        </p:nvGraphicFramePr>
        <p:xfrm>
          <a:off x="5223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/>
        </p:nvGraphicFramePr>
        <p:xfrm>
          <a:off x="7119769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/>
        </p:nvGraphicFramePr>
        <p:xfrm>
          <a:off x="8512779" y="4138748"/>
          <a:ext cx="2057071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050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76B2C9-0EDB-4A5A-917F-1A37D32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883F8-CD5E-41C2-BBBF-6FA7277669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3060E-33FF-41A0-B5ED-B6066DE3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229C-A846-466D-A51B-0D15BC4F01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948F9-B916-4D16-8261-D41ADB49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D16A-1DD1-47C9-ADDF-2BAD8113A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538172"/>
            <a:ext cx="5581937" cy="46103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8D482D-B4E0-48E7-8048-8D353056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848F-674D-4FD5-B558-42DCE9CC2BC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665677"/>
            <a:ext cx="5575587" cy="43118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5B15A-53AC-49CC-B77E-13C691AD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B901-9EF0-4735-85AD-92813110DF6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4" y="3294913"/>
            <a:ext cx="9198012" cy="86123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08AA9-DFE3-4C14-BC41-4CE4BBCA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166E76-AE43-4DCE-992D-B90DA09C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r>
              <a:rPr lang="en-US" sz="4400" dirty="0"/>
              <a:t> extreme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6D200-CD3F-4CDC-8361-4BDDE52AC6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3F133E-E77D-43A6-8306-841AE440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38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9AC-1D22-4857-B995-C886DEC6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Comunicare</a:t>
            </a:r>
            <a:r>
              <a:rPr lang="en-US" dirty="0"/>
              <a:t> Epidemic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1AECD-ED8D-4B57-BE91-0AF4F8A13E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036E29-C143-42FA-825B-21ABA3AB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6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2831</TotalTime>
  <Words>3037</Words>
  <Application>Microsoft Office PowerPoint</Application>
  <PresentationFormat>Widescreen</PresentationFormat>
  <Paragraphs>1047</Paragraphs>
  <Slides>125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Sisteme Tolerante la Defecte Sisteme Distribuite</vt:lpstr>
      <vt:lpstr>PowerPoint Presentation</vt:lpstr>
      <vt:lpstr>Când discutăm de sisteme distribuite?</vt:lpstr>
      <vt:lpstr>Când discutăm de sisteme distribuite?</vt:lpstr>
      <vt:lpstr>Când discutăm de sisteme distribuite?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Cine a construit Internetul?</vt:lpstr>
      <vt:lpstr>Cine a construit Internetul? - Vint Cerf</vt:lpstr>
      <vt:lpstr>Stiva OSI?</vt:lpstr>
      <vt:lpstr>Stiva OSI?</vt:lpstr>
      <vt:lpstr>Stiva TCP/IP?</vt:lpstr>
      <vt:lpstr>Stiva TCP/IP?</vt:lpstr>
      <vt:lpstr>Granții stiva TCP/IP?</vt:lpstr>
      <vt:lpstr>Granții stiva TCP/IP?</vt:lpstr>
      <vt:lpstr>Granții stiva TCP/IP?</vt:lpstr>
      <vt:lpstr>Granții stiva TCP/IP?</vt:lpstr>
      <vt:lpstr>Granții stiva TCP/IP?</vt:lpstr>
      <vt:lpstr>Deci cât de bun e internetul ca sistem distribuit?</vt:lpstr>
      <vt:lpstr>PowerPoint Presentation</vt:lpstr>
      <vt:lpstr>Cine a inventat Ethernet?</vt:lpstr>
      <vt:lpstr>Cine a inventat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– soluția</vt:lpstr>
      <vt:lpstr>Distributed Spanning Tree - soluția</vt:lpstr>
      <vt:lpstr>Distributed Spanning Tree - soluția</vt:lpstr>
      <vt:lpstr>Distributed Spanning Tree – Inițiator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Inițiator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Alegere lider</vt:lpstr>
      <vt:lpstr>Alegere lider</vt:lpstr>
      <vt:lpstr>Alegere lider Le Lann</vt:lpstr>
      <vt:lpstr>Algoritmul Le Lann</vt:lpstr>
      <vt:lpstr>De ce mai discutăm despre topologii inel?</vt:lpstr>
      <vt:lpstr>Una e topologia fizică</vt:lpstr>
      <vt:lpstr>Una e topologia fizică</vt:lpstr>
      <vt:lpstr>Alta e topologia software</vt:lpstr>
      <vt:lpstr>Dar dacă nu știm deja ID-urile?</vt:lpstr>
      <vt:lpstr>UUID sau GUID (Global Unique Identifier)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Alegere lider în graf</vt:lpstr>
      <vt:lpstr>Alegere lider în graf</vt:lpstr>
      <vt:lpstr>PowerPoint Presentation</vt:lpstr>
      <vt:lpstr>Cine a construit The World-Wide Web?</vt:lpstr>
      <vt:lpstr>Cine a construit The World-Wide Web? Tim Berners-Lee</vt:lpstr>
      <vt:lpstr>Cine a construit The World-Wide Web? Tim Berners-Lee</vt:lpstr>
      <vt:lpstr>URL</vt:lpstr>
      <vt:lpstr>Sisteme distribuite extreme</vt:lpstr>
      <vt:lpstr>Comunicare Epidemic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 – Avantaje</vt:lpstr>
      <vt:lpstr>Epidemic – De ce nu e folosit în loc de IP?</vt:lpstr>
      <vt:lpstr>Epidemic – De ce nu e folosit în loc de IP?</vt:lpstr>
      <vt:lpstr>PowerPoint Presentation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2021-03-03T07:02:27Z</dcterms:modified>
</cp:coreProperties>
</file>